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4" r:id="rId1"/>
  </p:sldMasterIdLst>
  <p:notesMasterIdLst>
    <p:notesMasterId r:id="rId7"/>
  </p:notesMasterIdLst>
  <p:sldIdLst>
    <p:sldId id="256" r:id="rId2"/>
    <p:sldId id="257" r:id="rId3"/>
    <p:sldId id="258" r:id="rId4"/>
    <p:sldId id="259" r:id="rId5"/>
    <p:sldId id="260"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1" d="100"/>
          <a:sy n="61" d="100"/>
        </p:scale>
        <p:origin x="1354" y="4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066A050-737A-4C6D-A533-A1BD7C736BD8}" type="datetimeFigureOut">
              <a:rPr lang="en-US" smtClean="0"/>
              <a:t>2/25/2020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F39A599-61A8-47DC-B095-8FA06440341B}"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A firewall is a tool used to improve the security of a computer which is connected to a network. It provides a barrier between the computer and the network by scrutinizing data to evaluate whether it should be blocked or not. There are three major types of firewalls, namely; </a:t>
            </a:r>
          </a:p>
          <a:p>
            <a:pPr lvl="0"/>
            <a:r>
              <a:rPr lang="en-US" sz="1200" b="1" kern="1200" dirty="0" smtClean="0">
                <a:solidFill>
                  <a:schemeClr val="tx1"/>
                </a:solidFill>
                <a:latin typeface="+mn-lt"/>
                <a:ea typeface="+mn-ea"/>
                <a:cs typeface="+mn-cs"/>
              </a:rPr>
              <a:t>Packet filtering firewall</a:t>
            </a:r>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This firewall uses rules to every incoming and outgoing internet protocol packet and then blocks or allows the packet to pass. It is configured to ensure that the packets are filtered in the two directions (Kurose &amp; Ross, 2017). The rules followed to filter packets are based on information in the network packet. Such information includes the IP address of the internet source and destination of the packet, the address for the source and destination levels, IP protocol field, and interface.  If any of the above rules are matched, a decision is made whether to allow or discard the packet and if none, default action is initiated. Default policies can either be default=discard (if not expressly permitted, then, prohibit) or default=forward (if not expressly prohibited, then, permit) (White, 2015). </a:t>
            </a:r>
          </a:p>
          <a:p>
            <a:endParaRPr lang="en-US" dirty="0"/>
          </a:p>
        </p:txBody>
      </p:sp>
      <p:sp>
        <p:nvSpPr>
          <p:cNvPr id="4" name="Slide Number Placeholder 3"/>
          <p:cNvSpPr>
            <a:spLocks noGrp="1"/>
          </p:cNvSpPr>
          <p:nvPr>
            <p:ph type="sldNum" sz="quarter" idx="10"/>
          </p:nvPr>
        </p:nvSpPr>
        <p:spPr/>
        <p:txBody>
          <a:bodyPr/>
          <a:lstStyle/>
          <a:p>
            <a:fld id="{4F39A599-61A8-47DC-B095-8FA06440341B}" type="slidenum">
              <a:rPr lang="en-US" smtClean="0"/>
              <a:t>2</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lvl="0"/>
            <a:r>
              <a:rPr lang="en-US" sz="1200" b="1" kern="1200" dirty="0" err="1" smtClean="0">
                <a:solidFill>
                  <a:schemeClr val="tx1"/>
                </a:solidFill>
                <a:latin typeface="+mn-lt"/>
                <a:ea typeface="+mn-ea"/>
                <a:cs typeface="+mn-cs"/>
              </a:rPr>
              <a:t>Stateful</a:t>
            </a:r>
            <a:r>
              <a:rPr lang="en-US" sz="1200" b="1" kern="1200" dirty="0" smtClean="0">
                <a:solidFill>
                  <a:schemeClr val="tx1"/>
                </a:solidFill>
                <a:latin typeface="+mn-lt"/>
                <a:ea typeface="+mn-ea"/>
                <a:cs typeface="+mn-cs"/>
              </a:rPr>
              <a:t> inspection firewall</a:t>
            </a:r>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When a packet filtering firewall allows inbound network traffic through TCP-based numbered ports for traffic to occur, vulnerability is created which can be taken advantage off by unauthorized users (White, 2015). As such, </a:t>
            </a:r>
            <a:r>
              <a:rPr lang="en-US" sz="1200" kern="1200" dirty="0" err="1" smtClean="0">
                <a:solidFill>
                  <a:schemeClr val="tx1"/>
                </a:solidFill>
                <a:latin typeface="+mn-lt"/>
                <a:ea typeface="+mn-ea"/>
                <a:cs typeface="+mn-cs"/>
              </a:rPr>
              <a:t>stateful</a:t>
            </a:r>
            <a:r>
              <a:rPr lang="en-US" sz="1200" kern="1200" dirty="0" smtClean="0">
                <a:solidFill>
                  <a:schemeClr val="tx1"/>
                </a:solidFill>
                <a:latin typeface="+mn-lt"/>
                <a:ea typeface="+mn-ea"/>
                <a:cs typeface="+mn-cs"/>
              </a:rPr>
              <a:t> inspection firewall creates a directory for inbound TCP connections to allow tightening of regulations for TCP traffic. Each established connection has its own entry. This firewall allows traffic to high-numbered ports if the packets correspond to any entry in the directory. The firewall not only reviews the packet information but also record the information on different TCP connections. According to Kurose and Ross (2017), some firewalls also have a trail of TCP sequence numbers which prevents different attacks depending on the number, for instance session hijacking while others scrutinize small application data for known protocols such as FTP and IM commands aiming at indentifying and tracking related connections.   </a:t>
            </a:r>
          </a:p>
          <a:p>
            <a:endParaRPr lang="en-US" dirty="0"/>
          </a:p>
        </p:txBody>
      </p:sp>
      <p:sp>
        <p:nvSpPr>
          <p:cNvPr id="4" name="Slide Number Placeholder 3"/>
          <p:cNvSpPr>
            <a:spLocks noGrp="1"/>
          </p:cNvSpPr>
          <p:nvPr>
            <p:ph type="sldNum" sz="quarter" idx="10"/>
          </p:nvPr>
        </p:nvSpPr>
        <p:spPr/>
        <p:txBody>
          <a:bodyPr/>
          <a:lstStyle/>
          <a:p>
            <a:fld id="{4F39A599-61A8-47DC-B095-8FA06440341B}" type="slidenum">
              <a:rPr lang="en-US" smtClean="0"/>
              <a:t>3</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lvl="0"/>
            <a:r>
              <a:rPr lang="en-US" sz="1200" b="1" kern="1200" dirty="0" smtClean="0">
                <a:solidFill>
                  <a:schemeClr val="tx1"/>
                </a:solidFill>
                <a:latin typeface="+mn-lt"/>
                <a:ea typeface="+mn-ea"/>
                <a:cs typeface="+mn-cs"/>
              </a:rPr>
              <a:t>Application level gateway</a:t>
            </a:r>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It is also known as application proxy, which performs as a transmitter of application-level traffic. TCP application is used by the user to communicate with the gateway (White, 2015). Then, the gateway requests the user for the identification of remote host to be accessed. When a valid user identification is provided, the information in authenticated and the gateway gets in touch with the application on the host to relay TCP parts carrying the application data of the two end points. A gateway can, sometimes, fail to execute specific application’s proxy code, making the service to be unsupported, therefore failing to forward it to the end user (Kurose &amp; Ross, 2017).   </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4F39A599-61A8-47DC-B095-8FA06440341B}" type="slidenum">
              <a:rPr lang="en-US" smtClean="0"/>
              <a:t>4</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4841F280-BC01-4370-B56B-FBBC96877D12}" type="datetimeFigureOut">
              <a:rPr lang="en-US" smtClean="0"/>
              <a:t>2/25/2020</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62277DF6-B98D-4876-8906-C7A6BD39066D}"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841F280-BC01-4370-B56B-FBBC96877D12}" type="datetimeFigureOut">
              <a:rPr lang="en-US" smtClean="0"/>
              <a:t>2/25/2020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2277DF6-B98D-4876-8906-C7A6BD39066D}"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4841F280-BC01-4370-B56B-FBBC96877D12}" type="datetimeFigureOut">
              <a:rPr lang="en-US" smtClean="0"/>
              <a:t>2/25/2020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2277DF6-B98D-4876-8906-C7A6BD39066D}"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4841F280-BC01-4370-B56B-FBBC96877D12}" type="datetimeFigureOut">
              <a:rPr lang="en-US" smtClean="0"/>
              <a:t>2/25/2020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2277DF6-B98D-4876-8906-C7A6BD39066D}"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4841F280-BC01-4370-B56B-FBBC96877D12}" type="datetimeFigureOut">
              <a:rPr lang="en-US" smtClean="0"/>
              <a:t>2/25/2020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2277DF6-B98D-4876-8906-C7A6BD39066D}"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4841F280-BC01-4370-B56B-FBBC96877D12}" type="datetimeFigureOut">
              <a:rPr lang="en-US" smtClean="0"/>
              <a:t>2/25/2020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2277DF6-B98D-4876-8906-C7A6BD39066D}"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41F280-BC01-4370-B56B-FBBC96877D12}" type="datetimeFigureOut">
              <a:rPr lang="en-US" smtClean="0"/>
              <a:t>2/25/2020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2277DF6-B98D-4876-8906-C7A6BD39066D}"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4841F280-BC01-4370-B56B-FBBC96877D12}" type="datetimeFigureOut">
              <a:rPr lang="en-US" smtClean="0"/>
              <a:t>2/25/2020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2277DF6-B98D-4876-8906-C7A6BD39066D}"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4841F280-BC01-4370-B56B-FBBC96877D12}" type="datetimeFigureOut">
              <a:rPr lang="en-US" smtClean="0"/>
              <a:t>2/25/2020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62277DF6-B98D-4876-8906-C7A6BD39066D}" type="slidenum">
              <a:rPr lang="en-US" smtClean="0"/>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841F280-BC01-4370-B56B-FBBC96877D12}" type="datetimeFigureOut">
              <a:rPr lang="en-US" smtClean="0"/>
              <a:t>2/25/2020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2277DF6-B98D-4876-8906-C7A6BD39066D}"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841F280-BC01-4370-B56B-FBBC96877D12}" type="datetimeFigureOut">
              <a:rPr lang="en-US" smtClean="0"/>
              <a:t>2/25/2020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2277DF6-B98D-4876-8906-C7A6BD39066D}"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4841F280-BC01-4370-B56B-FBBC96877D12}" type="datetimeFigureOut">
              <a:rPr lang="en-US" smtClean="0"/>
              <a:t>2/25/2020</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62277DF6-B98D-4876-8906-C7A6BD39066D}" type="slidenum">
              <a:rPr lang="en-US" smtClean="0"/>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381000"/>
            <a:ext cx="7772400" cy="1470025"/>
          </a:xfrm>
        </p:spPr>
        <p:txBody>
          <a:bodyPr/>
          <a:lstStyle/>
          <a:p>
            <a:r>
              <a:rPr lang="en-US" b="1" dirty="0" smtClean="0">
                <a:latin typeface="Times New Roman" pitchFamily="18" charset="0"/>
                <a:cs typeface="Times New Roman" pitchFamily="18" charset="0"/>
              </a:rPr>
              <a:t>Types of Firewall</a:t>
            </a:r>
            <a:endParaRPr lang="en-US" b="1" dirty="0">
              <a:latin typeface="Times New Roman" pitchFamily="18" charset="0"/>
              <a:cs typeface="Times New Roman" pitchFamily="18" charset="0"/>
            </a:endParaRPr>
          </a:p>
        </p:txBody>
      </p:sp>
      <p:sp>
        <p:nvSpPr>
          <p:cNvPr id="3" name="Subtitle 2"/>
          <p:cNvSpPr>
            <a:spLocks noGrp="1"/>
          </p:cNvSpPr>
          <p:nvPr>
            <p:ph type="subTitle" idx="1"/>
          </p:nvPr>
        </p:nvSpPr>
        <p:spPr>
          <a:xfrm>
            <a:off x="1447800" y="2438400"/>
            <a:ext cx="6400800" cy="2133600"/>
          </a:xfrm>
        </p:spPr>
        <p:txBody>
          <a:bodyPr>
            <a:noAutofit/>
          </a:bodyPr>
          <a:lstStyle/>
          <a:p>
            <a:r>
              <a:rPr lang="en-US" sz="4000" b="1" dirty="0" smtClean="0">
                <a:solidFill>
                  <a:schemeClr val="tx1"/>
                </a:solidFill>
                <a:latin typeface="Times New Roman" pitchFamily="18" charset="0"/>
                <a:cs typeface="Times New Roman" pitchFamily="18" charset="0"/>
              </a:rPr>
              <a:t>Name</a:t>
            </a:r>
          </a:p>
          <a:p>
            <a:r>
              <a:rPr lang="en-US" sz="4000" b="1" dirty="0" smtClean="0">
                <a:solidFill>
                  <a:schemeClr val="tx1"/>
                </a:solidFill>
                <a:latin typeface="Times New Roman" pitchFamily="18" charset="0"/>
                <a:cs typeface="Times New Roman" pitchFamily="18" charset="0"/>
              </a:rPr>
              <a:t>Institution</a:t>
            </a:r>
          </a:p>
          <a:p>
            <a:r>
              <a:rPr lang="en-US" sz="4000" b="1" dirty="0" smtClean="0">
                <a:solidFill>
                  <a:schemeClr val="tx1"/>
                </a:solidFill>
                <a:latin typeface="Times New Roman" pitchFamily="18" charset="0"/>
                <a:cs typeface="Times New Roman" pitchFamily="18" charset="0"/>
              </a:rPr>
              <a:t>Date</a:t>
            </a:r>
          </a:p>
          <a:p>
            <a:endParaRPr lang="en-US" sz="4000" b="1" dirty="0">
              <a:solidFill>
                <a:schemeClr val="tx1"/>
              </a:solidFill>
              <a:latin typeface="Times New Roman" pitchFamily="18" charset="0"/>
              <a:cs typeface="Times New Roman"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lvl="0"/>
            <a:r>
              <a:rPr lang="en-US" b="1" dirty="0" smtClean="0">
                <a:latin typeface="Times New Roman" pitchFamily="18" charset="0"/>
                <a:cs typeface="Times New Roman" pitchFamily="18" charset="0"/>
              </a:rPr>
              <a:t>1. Packet </a:t>
            </a:r>
            <a:r>
              <a:rPr lang="en-US" b="1" dirty="0">
                <a:latin typeface="Times New Roman" pitchFamily="18" charset="0"/>
                <a:cs typeface="Times New Roman" pitchFamily="18" charset="0"/>
              </a:rPr>
              <a:t>filtering </a:t>
            </a:r>
            <a:r>
              <a:rPr lang="en-US" b="1" dirty="0" smtClean="0">
                <a:latin typeface="Times New Roman" pitchFamily="18" charset="0"/>
                <a:cs typeface="Times New Roman" pitchFamily="18" charset="0"/>
              </a:rPr>
              <a:t>firewall</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r>
              <a:rPr lang="en-US" dirty="0" smtClean="0">
                <a:latin typeface="Times New Roman" pitchFamily="18" charset="0"/>
                <a:cs typeface="Times New Roman" pitchFamily="18" charset="0"/>
              </a:rPr>
              <a:t>It blocks or allow incoming and outgoing IP packets</a:t>
            </a:r>
          </a:p>
          <a:p>
            <a:r>
              <a:rPr lang="en-US" dirty="0" smtClean="0">
                <a:latin typeface="Times New Roman" pitchFamily="18" charset="0"/>
                <a:cs typeface="Times New Roman" pitchFamily="18" charset="0"/>
              </a:rPr>
              <a:t>Packets are filtered in two directions.</a:t>
            </a:r>
          </a:p>
          <a:p>
            <a:r>
              <a:rPr lang="en-US" dirty="0" smtClean="0">
                <a:latin typeface="Times New Roman" pitchFamily="18" charset="0"/>
                <a:cs typeface="Times New Roman" pitchFamily="18" charset="0"/>
              </a:rPr>
              <a:t>Information of the packets determines the rules to be employed.</a:t>
            </a:r>
          </a:p>
          <a:p>
            <a:r>
              <a:rPr lang="en-US" dirty="0" smtClean="0">
                <a:latin typeface="Times New Roman" pitchFamily="18" charset="0"/>
                <a:cs typeface="Times New Roman" pitchFamily="18" charset="0"/>
              </a:rPr>
              <a:t>Two default policies, default=discard and default=forward are used. </a:t>
            </a:r>
            <a:endParaRPr lang="en-US" dirty="0">
              <a:latin typeface="Times New Roman" pitchFamily="18" charset="0"/>
              <a:cs typeface="Times New Roman"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lvl="0"/>
            <a:r>
              <a:rPr lang="en-US" dirty="0" smtClean="0">
                <a:latin typeface="Times New Roman" pitchFamily="18" charset="0"/>
                <a:cs typeface="Times New Roman" pitchFamily="18" charset="0"/>
              </a:rPr>
              <a:t>2. </a:t>
            </a:r>
            <a:r>
              <a:rPr lang="en-US" b="1" dirty="0" err="1">
                <a:latin typeface="Times New Roman" pitchFamily="18" charset="0"/>
                <a:cs typeface="Times New Roman" pitchFamily="18" charset="0"/>
              </a:rPr>
              <a:t>Stateful</a:t>
            </a:r>
            <a:r>
              <a:rPr lang="en-US" b="1" dirty="0">
                <a:latin typeface="Times New Roman" pitchFamily="18" charset="0"/>
                <a:cs typeface="Times New Roman" pitchFamily="18" charset="0"/>
              </a:rPr>
              <a:t> inspection </a:t>
            </a:r>
            <a:r>
              <a:rPr lang="en-US" b="1" dirty="0" smtClean="0">
                <a:latin typeface="Times New Roman" pitchFamily="18" charset="0"/>
                <a:cs typeface="Times New Roman" pitchFamily="18" charset="0"/>
              </a:rPr>
              <a:t>firewall</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r>
              <a:rPr lang="en-US" dirty="0" smtClean="0">
                <a:latin typeface="Times New Roman" pitchFamily="18" charset="0"/>
                <a:cs typeface="Times New Roman" pitchFamily="18" charset="0"/>
              </a:rPr>
              <a:t>Creates a directory to eliminate vulnerabilities in TCP-based traffic</a:t>
            </a:r>
          </a:p>
          <a:p>
            <a:r>
              <a:rPr lang="en-US" dirty="0" smtClean="0">
                <a:latin typeface="Times New Roman" pitchFamily="18" charset="0"/>
                <a:cs typeface="Times New Roman" pitchFamily="18" charset="0"/>
              </a:rPr>
              <a:t>Each connection has a directory entry</a:t>
            </a:r>
          </a:p>
          <a:p>
            <a:r>
              <a:rPr lang="en-US" dirty="0" smtClean="0">
                <a:latin typeface="Times New Roman" pitchFamily="18" charset="0"/>
                <a:cs typeface="Times New Roman" pitchFamily="18" charset="0"/>
              </a:rPr>
              <a:t>Only traffic corresponding to directory is allowed to pass through the firewall.</a:t>
            </a:r>
          </a:p>
          <a:p>
            <a:r>
              <a:rPr lang="en-US" dirty="0" smtClean="0">
                <a:latin typeface="Times New Roman" pitchFamily="18" charset="0"/>
                <a:cs typeface="Times New Roman" pitchFamily="18" charset="0"/>
              </a:rPr>
              <a:t>It records information of TCP connections</a:t>
            </a:r>
          </a:p>
          <a:p>
            <a:r>
              <a:rPr lang="en-US" dirty="0" smtClean="0">
                <a:latin typeface="Times New Roman" pitchFamily="18" charset="0"/>
                <a:cs typeface="Times New Roman" pitchFamily="18" charset="0"/>
              </a:rPr>
              <a:t>It trails TCP sequence numbers to prevent attacks</a:t>
            </a:r>
            <a:endParaRPr lang="en-US" dirty="0">
              <a:latin typeface="Times New Roman" pitchFamily="18" charset="0"/>
              <a:cs typeface="Times New Roman"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lvl="0"/>
            <a:r>
              <a:rPr lang="en-US" dirty="0" smtClean="0">
                <a:latin typeface="Times New Roman" pitchFamily="18" charset="0"/>
                <a:cs typeface="Times New Roman" pitchFamily="18" charset="0"/>
              </a:rPr>
              <a:t>3. </a:t>
            </a:r>
            <a:r>
              <a:rPr lang="en-US" b="1" dirty="0">
                <a:latin typeface="Times New Roman" pitchFamily="18" charset="0"/>
                <a:cs typeface="Times New Roman" pitchFamily="18" charset="0"/>
              </a:rPr>
              <a:t>Application level </a:t>
            </a:r>
            <a:r>
              <a:rPr lang="en-US" b="1" dirty="0" smtClean="0">
                <a:latin typeface="Times New Roman" pitchFamily="18" charset="0"/>
                <a:cs typeface="Times New Roman" pitchFamily="18" charset="0"/>
              </a:rPr>
              <a:t>gateway</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r>
              <a:rPr lang="en-US" dirty="0" smtClean="0"/>
              <a:t>It is an application proxy which transmits application-level proxy</a:t>
            </a:r>
          </a:p>
          <a:p>
            <a:r>
              <a:rPr lang="en-US" dirty="0" smtClean="0"/>
              <a:t>The user communicates with gateway using a TCP application to give end user identification</a:t>
            </a:r>
          </a:p>
          <a:p>
            <a:r>
              <a:rPr lang="en-US" dirty="0" smtClean="0"/>
              <a:t>When identification is verified and authenticated, data is allowed to pass and if not, it is blocked. </a:t>
            </a:r>
          </a:p>
          <a:p>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Times New Roman" pitchFamily="18" charset="0"/>
                <a:cs typeface="Times New Roman" pitchFamily="18" charset="0"/>
              </a:rPr>
              <a:t>Bibliography </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buNone/>
            </a:pPr>
            <a:r>
              <a:rPr lang="en-US" dirty="0" smtClean="0">
                <a:latin typeface="Times New Roman" pitchFamily="18" charset="0"/>
                <a:cs typeface="Times New Roman" pitchFamily="18" charset="0"/>
              </a:rPr>
              <a:t>Curt</a:t>
            </a:r>
            <a:r>
              <a:rPr lang="en-US" dirty="0">
                <a:latin typeface="Times New Roman" pitchFamily="18" charset="0"/>
                <a:cs typeface="Times New Roman" pitchFamily="18" charset="0"/>
              </a:rPr>
              <a:t>, White (2015). </a:t>
            </a:r>
            <a:r>
              <a:rPr lang="en-US" i="1" dirty="0">
                <a:latin typeface="Times New Roman" pitchFamily="18" charset="0"/>
                <a:cs typeface="Times New Roman" pitchFamily="18" charset="0"/>
              </a:rPr>
              <a:t>Data Communications and Computer Networks: A Business User's Approach</a:t>
            </a:r>
            <a:r>
              <a:rPr lang="en-US" dirty="0">
                <a:latin typeface="Times New Roman" pitchFamily="18" charset="0"/>
                <a:cs typeface="Times New Roman" pitchFamily="18" charset="0"/>
              </a:rPr>
              <a:t>. Oxford Publishing </a:t>
            </a:r>
            <a:r>
              <a:rPr lang="en-US" dirty="0" smtClean="0">
                <a:latin typeface="Times New Roman" pitchFamily="18" charset="0"/>
                <a:cs typeface="Times New Roman" pitchFamily="18" charset="0"/>
              </a:rPr>
              <a:t>Press.</a:t>
            </a:r>
            <a:endParaRPr lang="en-US" dirty="0">
              <a:latin typeface="Times New Roman" pitchFamily="18" charset="0"/>
              <a:cs typeface="Times New Roman" pitchFamily="18" charset="0"/>
            </a:endParaRPr>
          </a:p>
          <a:p>
            <a:pPr>
              <a:buNone/>
            </a:pPr>
            <a:r>
              <a:rPr lang="en-US" dirty="0">
                <a:latin typeface="Times New Roman" pitchFamily="18" charset="0"/>
                <a:cs typeface="Times New Roman" pitchFamily="18" charset="0"/>
              </a:rPr>
              <a:t>James, Kurose &amp; Keith, Ross (2017). </a:t>
            </a:r>
            <a:r>
              <a:rPr lang="en-US" i="1" dirty="0">
                <a:latin typeface="Times New Roman" pitchFamily="18" charset="0"/>
                <a:cs typeface="Times New Roman" pitchFamily="18" charset="0"/>
              </a:rPr>
              <a:t>Computer Networking: A top-Down Approach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Cengage</a:t>
            </a:r>
            <a:r>
              <a:rPr lang="en-US" dirty="0">
                <a:latin typeface="Times New Roman" pitchFamily="18" charset="0"/>
                <a:cs typeface="Times New Roman" pitchFamily="18" charset="0"/>
              </a:rPr>
              <a:t> Learning </a:t>
            </a:r>
            <a:r>
              <a:rPr lang="en-US" dirty="0" smtClean="0">
                <a:latin typeface="Times New Roman" pitchFamily="18" charset="0"/>
                <a:cs typeface="Times New Roman" pitchFamily="18" charset="0"/>
              </a:rPr>
              <a:t>Publishing.</a:t>
            </a:r>
            <a:endParaRPr lang="en-US" dirty="0">
              <a:latin typeface="Times New Roman" pitchFamily="18" charset="0"/>
              <a:cs typeface="Times New Roman" pitchFamily="18" charset="0"/>
            </a:endParaRPr>
          </a:p>
          <a:p>
            <a:endParaRPr lang="en-US" dirty="0">
              <a:latin typeface="Times New Roman" pitchFamily="18" charset="0"/>
              <a:cs typeface="Times New Roman" pitchFamily="18" charset="0"/>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127</TotalTime>
  <Words>684</Words>
  <Application>Microsoft Office PowerPoint</Application>
  <PresentationFormat>On-screen Show (4:3)</PresentationFormat>
  <Paragraphs>32</Paragraphs>
  <Slides>5</Slides>
  <Notes>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vt:i4>
      </vt:variant>
    </vt:vector>
  </HeadingPairs>
  <TitlesOfParts>
    <vt:vector size="10" baseType="lpstr">
      <vt:lpstr>Calibri</vt:lpstr>
      <vt:lpstr>Constantia</vt:lpstr>
      <vt:lpstr>Times New Roman</vt:lpstr>
      <vt:lpstr>Wingdings 2</vt:lpstr>
      <vt:lpstr>Flow</vt:lpstr>
      <vt:lpstr>Types of Firewall</vt:lpstr>
      <vt:lpstr>1. Packet filtering firewall</vt:lpstr>
      <vt:lpstr>2. Stateful inspection firewall</vt:lpstr>
      <vt:lpstr>3. Application level gateway</vt:lpstr>
      <vt:lpstr>Bibliography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Windows User</dc:creator>
  <cp:lastModifiedBy>Windows User</cp:lastModifiedBy>
  <cp:revision>4</cp:revision>
  <dcterms:created xsi:type="dcterms:W3CDTF">2020-02-24T13:13:33Z</dcterms:created>
  <dcterms:modified xsi:type="dcterms:W3CDTF">2020-02-24T23:06:00Z</dcterms:modified>
</cp:coreProperties>
</file>